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  <p:sldMasterId id="2147483716" r:id="rId3"/>
    <p:sldMasterId id="2147483721" r:id="rId4"/>
  </p:sldMasterIdLst>
  <p:notesMasterIdLst>
    <p:notesMasterId r:id="rId28"/>
  </p:notesMasterIdLst>
  <p:sldIdLst>
    <p:sldId id="358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71" r:id="rId15"/>
    <p:sldId id="360" r:id="rId16"/>
    <p:sldId id="381" r:id="rId17"/>
    <p:sldId id="384" r:id="rId18"/>
    <p:sldId id="386" r:id="rId19"/>
    <p:sldId id="387" r:id="rId20"/>
    <p:sldId id="385" r:id="rId21"/>
    <p:sldId id="397" r:id="rId22"/>
    <p:sldId id="372" r:id="rId23"/>
    <p:sldId id="376" r:id="rId24"/>
    <p:sldId id="378" r:id="rId25"/>
    <p:sldId id="359" r:id="rId26"/>
    <p:sldId id="37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510DAA0-41B2-4849-88A3-D12220BE8908}">
          <p14:sldIdLst>
            <p14:sldId id="358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71"/>
            <p14:sldId id="360"/>
            <p14:sldId id="381"/>
            <p14:sldId id="384"/>
            <p14:sldId id="386"/>
            <p14:sldId id="387"/>
            <p14:sldId id="385"/>
            <p14:sldId id="397"/>
          </p14:sldIdLst>
        </p14:section>
        <p14:section name="Key Findings" id="{FFA5FF21-DAEB-410D-AF26-ADA655B92860}">
          <p14:sldIdLst/>
        </p14:section>
        <p14:section name="Discussion" id="{9CD659BC-4634-429D-9E38-26061741DC27}">
          <p14:sldIdLst>
            <p14:sldId id="372"/>
            <p14:sldId id="376"/>
            <p14:sldId id="378"/>
          </p14:sldIdLst>
        </p14:section>
        <p14:section name="End" id="{96AE1622-59BD-4D6E-A226-29FE76C648E5}">
          <p14:sldIdLst>
            <p14:sldId id="359"/>
          </p14:sldIdLst>
        </p14:section>
        <p14:section name="Literatur" id="{B9E044A6-E2CF-43B3-BA41-8953CE82D2C4}">
          <p14:sldIdLst/>
        </p14:section>
        <p14:section name="Followup Study" id="{2770206F-723F-49FB-91E6-E1565B315C25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bell Hacker" initials="AH" lastIdx="37" clrIdx="0">
    <p:extLst>
      <p:ext uri="{19B8F6BF-5375-455C-9EA6-DF929625EA0E}">
        <p15:presenceInfo xmlns:p15="http://schemas.microsoft.com/office/powerpoint/2012/main" userId="f8947dd31dce967e" providerId="Windows Live"/>
      </p:ext>
    </p:extLst>
  </p:cmAuthor>
  <p:cmAuthor id="2" name="kontakt.hoppe@gmail.com" initials="k" lastIdx="3" clrIdx="1">
    <p:extLst>
      <p:ext uri="{19B8F6BF-5375-455C-9EA6-DF929625EA0E}">
        <p15:presenceInfo xmlns:p15="http://schemas.microsoft.com/office/powerpoint/2012/main" userId="5d44d6d31ea9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E1F"/>
    <a:srgbClr val="C40D1E"/>
    <a:srgbClr val="9013FE"/>
    <a:srgbClr val="1F90CC"/>
    <a:srgbClr val="434343"/>
    <a:srgbClr val="C40E02"/>
    <a:srgbClr val="FFFFFF"/>
    <a:srgbClr val="49CB40"/>
    <a:srgbClr val="B2B2B2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9" autoAdjust="0"/>
    <p:restoredTop sz="61219" autoAdjust="0"/>
  </p:normalViewPr>
  <p:slideViewPr>
    <p:cSldViewPr snapToGrid="0" snapToObjects="1">
      <p:cViewPr varScale="1">
        <p:scale>
          <a:sx n="63" d="100"/>
          <a:sy n="63" d="100"/>
        </p:scale>
        <p:origin x="1649" y="22"/>
      </p:cViewPr>
      <p:guideLst/>
    </p:cSldViewPr>
  </p:slideViewPr>
  <p:outlineViewPr>
    <p:cViewPr>
      <p:scale>
        <a:sx n="33" d="100"/>
        <a:sy n="33" d="100"/>
      </p:scale>
      <p:origin x="0" y="-73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07" d="100"/>
          <a:sy n="107" d="100"/>
        </p:scale>
        <p:origin x="37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afternoon. I hope I still have your attention for the last talk of today. My name is Sophie Hoppe, and I am here together with my colleagues Annabell Hacker and Markus Brückl from the Chair of Speech Communication at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Technische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Universität Berlin.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would like to share with you one of our recent studies, which addresses the challenges of detecting audio deepfakes under realistic room reverberation conditions.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73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examine the detectability of audio deepfakes under both room-acoustic and controlled conditions, we tested all audio types: originals, originals with room reverberation, originals with reverberation and plus pause, as well as the corresponding deepfakes under the same three conditions.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audio file was manually uploaded to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Deepfake Total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 then outputs the so-called Fake-O-Meter Score, which is expressed as a percentage with decimal precision, ranging from 0.0 to 100.0 percent.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values indicate a stronger suspicion of “fakeness”, while lower values suggest a strong match to naturally spoken human speech.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9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Since</a:t>
            </a:r>
            <a:r>
              <a:rPr lang="en-GB" dirty="0"/>
              <a:t> the scores returned by </a:t>
            </a:r>
            <a:r>
              <a:rPr lang="en-GB" dirty="0" err="1"/>
              <a:t>DeepFake</a:t>
            </a:r>
            <a:r>
              <a:rPr lang="en-GB" dirty="0"/>
              <a:t> Total suggest a metrical scaling, </a:t>
            </a:r>
            <a:br>
              <a:rPr lang="en-GB" dirty="0"/>
            </a:br>
            <a:r>
              <a:rPr lang="en-GB" dirty="0"/>
              <a:t>we consider an ANOVA to be appropriate for the analysis.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We conducted a </a:t>
            </a:r>
            <a:r>
              <a:rPr lang="en-GB" noProof="0" dirty="0"/>
              <a:t>3-way ANOVA, with a saturated model,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data result from utterances that can be grouped by the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speakers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the portrayed </a:t>
            </a:r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Brand Personality Dimension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also wanted to test the influence of these factors.</a:t>
            </a: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We have chosen type 3 square sums,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since the data is unbalanced,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because there was only one diverse speaker as opposed to 3 female and 3 male ones.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44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So, let‘s have a look at the ANOVA’s results: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At a 5% alpha error level</a:t>
            </a:r>
          </a:p>
          <a:p>
            <a:pPr marL="628650" lvl="1" indent="-171450">
              <a:buFontTx/>
              <a:buChar char="-"/>
            </a:pPr>
            <a:r>
              <a:rPr lang="en-GB" noProof="0" dirty="0"/>
              <a:t>the factor </a:t>
            </a:r>
            <a:r>
              <a:rPr lang="en-GB" b="1" noProof="0" dirty="0"/>
              <a:t>Audio type </a:t>
            </a:r>
            <a:r>
              <a:rPr lang="en-GB" dirty="0"/>
              <a:t>turns out to be quite significant</a:t>
            </a:r>
          </a:p>
          <a:p>
            <a:pPr marL="628650" lvl="1" indent="-171450">
              <a:buFontTx/>
              <a:buChar char="-"/>
            </a:pPr>
            <a:r>
              <a:rPr lang="en-GB" noProof="0" dirty="0"/>
              <a:t>as well as the interaction of </a:t>
            </a:r>
            <a:r>
              <a:rPr lang="en-GB" b="1" noProof="0" dirty="0"/>
              <a:t>Gender</a:t>
            </a:r>
            <a:r>
              <a:rPr lang="en-GB" noProof="0" dirty="0"/>
              <a:t> and </a:t>
            </a:r>
            <a:r>
              <a:rPr lang="en-GB" b="1" noProof="0" dirty="0"/>
              <a:t>Audio Type</a:t>
            </a:r>
          </a:p>
          <a:p>
            <a:pPr marL="628650" lvl="1" indent="-171450">
              <a:buFontTx/>
              <a:buChar char="-"/>
            </a:pPr>
            <a:endParaRPr lang="en-GB" b="1" noProof="0" dirty="0"/>
          </a:p>
          <a:p>
            <a:pPr marL="171450" lvl="0" indent="-171450">
              <a:buFontTx/>
              <a:buChar char="-"/>
            </a:pPr>
            <a:r>
              <a:rPr lang="en-GB" b="0" noProof="0" dirty="0"/>
              <a:t>The generalized eta squared… (a measure of effect size)</a:t>
            </a:r>
          </a:p>
          <a:p>
            <a:pPr marL="171450" lvl="0" indent="-171450">
              <a:buFontTx/>
              <a:buChar char="-"/>
            </a:pPr>
            <a:r>
              <a:rPr lang="en-GB" b="0" noProof="0" dirty="0"/>
              <a:t>indicates a very large effect of the factor </a:t>
            </a:r>
            <a:r>
              <a:rPr lang="en-GB" b="1" noProof="0" dirty="0"/>
              <a:t>Audio type</a:t>
            </a:r>
          </a:p>
          <a:p>
            <a:pPr marL="171450" lvl="0" indent="-171450">
              <a:buFontTx/>
              <a:buChar char="-"/>
            </a:pPr>
            <a:r>
              <a:rPr lang="en-GB" b="0" noProof="0" dirty="0"/>
              <a:t>and a medium effect for the interaction between </a:t>
            </a:r>
            <a:r>
              <a:rPr lang="en-GB" b="1" noProof="0" dirty="0"/>
              <a:t>Gender</a:t>
            </a:r>
            <a:r>
              <a:rPr lang="en-GB" b="0" noProof="0" dirty="0"/>
              <a:t> and </a:t>
            </a:r>
            <a:r>
              <a:rPr lang="en-GB" b="1" noProof="0" dirty="0"/>
              <a:t>Audio type</a:t>
            </a:r>
          </a:p>
          <a:p>
            <a:pPr marL="0" lvl="0" indent="0">
              <a:buFontTx/>
              <a:buNone/>
            </a:pPr>
            <a:endParaRPr lang="en-GB" b="1" noProof="0" dirty="0"/>
          </a:p>
          <a:p>
            <a:pPr marL="0" lvl="0" indent="0">
              <a:buFontTx/>
              <a:buNone/>
            </a:pPr>
            <a:endParaRPr lang="en-GB" b="1" noProof="0" dirty="0"/>
          </a:p>
          <a:p>
            <a:pPr marL="171450" lvl="0" indent="-171450">
              <a:buFontTx/>
              <a:buChar char="-"/>
            </a:pPr>
            <a:r>
              <a:rPr lang="en-GB" b="0" noProof="0" dirty="0"/>
              <a:t>Since the Mauchly sphericity test indicates </a:t>
            </a:r>
          </a:p>
          <a:p>
            <a:pPr marL="0" lvl="0" indent="0">
              <a:buFontTx/>
              <a:buNone/>
            </a:pPr>
            <a:r>
              <a:rPr lang="en-GB" b="0" noProof="0" dirty="0"/>
              <a:t>variance heterogeneity between the levels of </a:t>
            </a:r>
            <a:r>
              <a:rPr lang="en-GB" b="1" noProof="0" dirty="0"/>
              <a:t>Audio type</a:t>
            </a:r>
            <a:r>
              <a:rPr lang="en-GB" b="0" noProof="0" dirty="0"/>
              <a:t>, </a:t>
            </a:r>
          </a:p>
          <a:p>
            <a:pPr marL="0" lvl="0" indent="0">
              <a:buFontTx/>
              <a:buNone/>
            </a:pPr>
            <a:r>
              <a:rPr lang="en-GB" b="0" noProof="0" dirty="0"/>
              <a:t>the Greenhouse-Geisser-correction is applied, </a:t>
            </a:r>
          </a:p>
          <a:p>
            <a:pPr marL="0" lvl="0" indent="0">
              <a:buFontTx/>
              <a:buNone/>
            </a:pPr>
            <a:r>
              <a:rPr lang="en-GB" b="0" noProof="0" dirty="0"/>
              <a:t>which leads to larger error estimates. </a:t>
            </a:r>
          </a:p>
          <a:p>
            <a:pPr marL="171450" lvl="0" indent="-171450">
              <a:buFontTx/>
              <a:buChar char="-"/>
            </a:pPr>
            <a:r>
              <a:rPr lang="en-GB" b="0" noProof="0" dirty="0"/>
              <a:t>But the p-values of the two factors remain significant even with this correction.</a:t>
            </a:r>
          </a:p>
          <a:p>
            <a:pPr marL="171450" lvl="0" indent="-171450">
              <a:buFontTx/>
              <a:buChar char="-"/>
            </a:pPr>
            <a:endParaRPr lang="en-GB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301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So, let‘s have a closer --- a post-hoc --- look on the means of the scores grouped by the two significant factors:</a:t>
            </a:r>
          </a:p>
          <a:p>
            <a:endParaRPr lang="en-GB" noProof="0" dirty="0"/>
          </a:p>
          <a:p>
            <a:r>
              <a:rPr lang="en-GB" noProof="0" dirty="0"/>
              <a:t>We calculated Fisher’s Least Significant Difference in order to determine significantly differing means.</a:t>
            </a:r>
          </a:p>
          <a:p>
            <a:endParaRPr lang="en-GB" noProof="0" dirty="0"/>
          </a:p>
          <a:p>
            <a:r>
              <a:rPr lang="en-GB" noProof="0" dirty="0"/>
              <a:t>Again, we admit an error level of 5%.</a:t>
            </a:r>
          </a:p>
          <a:p>
            <a:endParaRPr lang="en-GB" noProof="0" dirty="0"/>
          </a:p>
          <a:p>
            <a:r>
              <a:rPr lang="en-GB" dirty="0"/>
              <a:t>Since so many numbers are a bit difficult to keep track of,</a:t>
            </a:r>
          </a:p>
          <a:p>
            <a:r>
              <a:rPr lang="en-GB" dirty="0"/>
              <a:t>we’ll have a look at a graphical representation.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485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Most obviously, we see that the fakes --- regardless of gender --- are correctly classified (as fakes) with hardly any deviations.</a:t>
            </a:r>
          </a:p>
          <a:p>
            <a:endParaRPr lang="en-GB" noProof="0" dirty="0"/>
          </a:p>
          <a:p>
            <a:r>
              <a:rPr lang="en-GB" dirty="0"/>
              <a:t>…and that the fakes’ scores differ (very) significantly from scores on all other audio types.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690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surprising is </a:t>
            </a:r>
          </a:p>
          <a:p>
            <a:r>
              <a:rPr lang="en-GB" dirty="0"/>
              <a:t>that the room fakes are predominantly rated as non-fake!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96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Once more surprising – and somewhat against logic – is </a:t>
            </a:r>
          </a:p>
          <a:p>
            <a:r>
              <a:rPr lang="en-GB" noProof="0" dirty="0"/>
              <a:t>that the</a:t>
            </a:r>
            <a:r>
              <a:rPr lang="en-GB" b="1" noProof="0" dirty="0"/>
              <a:t> room-originals </a:t>
            </a:r>
            <a:r>
              <a:rPr lang="en-GB" noProof="0" dirty="0"/>
              <a:t>are tendentially rated </a:t>
            </a:r>
            <a:r>
              <a:rPr lang="en-GB" i="1" noProof="0" dirty="0"/>
              <a:t>more fake </a:t>
            </a:r>
            <a:r>
              <a:rPr lang="en-GB" noProof="0" dirty="0"/>
              <a:t>than the </a:t>
            </a:r>
            <a:r>
              <a:rPr lang="en-GB" b="1" noProof="0" dirty="0"/>
              <a:t>room-fakes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r>
              <a:rPr lang="en-GB" noProof="0" dirty="0"/>
              <a:t>Some means of grouping pairs even differ significantly: </a:t>
            </a:r>
          </a:p>
          <a:p>
            <a:r>
              <a:rPr lang="en-GB" noProof="0" dirty="0"/>
              <a:t>For example, the </a:t>
            </a:r>
            <a:r>
              <a:rPr lang="en-GB" b="1" noProof="0" dirty="0"/>
              <a:t>room-originals</a:t>
            </a:r>
            <a:r>
              <a:rPr lang="en-GB" noProof="0" dirty="0"/>
              <a:t> of the diverse and female speakers [red and green]</a:t>
            </a:r>
          </a:p>
          <a:p>
            <a:r>
              <a:rPr lang="en-GB" noProof="0" dirty="0"/>
              <a:t>are significantly classified as more fake than the corresponding </a:t>
            </a:r>
            <a:r>
              <a:rPr lang="en-GB" b="1" noProof="0" dirty="0"/>
              <a:t>room-fakes</a:t>
            </a:r>
            <a:r>
              <a:rPr lang="en-GB" noProof="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485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Another astounding result is </a:t>
            </a:r>
          </a:p>
          <a:p>
            <a:r>
              <a:rPr lang="en-GB" noProof="0" dirty="0"/>
              <a:t>that </a:t>
            </a:r>
            <a:r>
              <a:rPr lang="en-GB" i="1" noProof="0" dirty="0"/>
              <a:t>female</a:t>
            </a:r>
            <a:r>
              <a:rPr lang="en-GB" noProof="0" dirty="0"/>
              <a:t> </a:t>
            </a:r>
            <a:r>
              <a:rPr lang="en-GB" b="1" noProof="0" dirty="0"/>
              <a:t>originals</a:t>
            </a:r>
            <a:r>
              <a:rPr lang="en-GB" noProof="0" dirty="0"/>
              <a:t> are rated just as fake as the </a:t>
            </a:r>
            <a:r>
              <a:rPr lang="en-GB" b="1" noProof="0" dirty="0"/>
              <a:t>room-originals</a:t>
            </a:r>
            <a:r>
              <a:rPr lang="en-GB" noProof="0" dirty="0"/>
              <a:t> (regardless of gender), </a:t>
            </a:r>
          </a:p>
          <a:p>
            <a:r>
              <a:rPr lang="en-GB" noProof="0" dirty="0"/>
              <a:t>but significantly more fake than the </a:t>
            </a:r>
            <a:r>
              <a:rPr lang="en-GB" b="1" noProof="0" dirty="0"/>
              <a:t>original audios </a:t>
            </a:r>
            <a:r>
              <a:rPr lang="en-GB" noProof="0" dirty="0"/>
              <a:t>of </a:t>
            </a:r>
            <a:r>
              <a:rPr lang="en-GB" i="1" noProof="0" dirty="0"/>
              <a:t>male</a:t>
            </a:r>
            <a:r>
              <a:rPr lang="en-GB" noProof="0" dirty="0"/>
              <a:t> or </a:t>
            </a:r>
            <a:r>
              <a:rPr lang="en-GB" i="1" noProof="0" dirty="0"/>
              <a:t>diverse</a:t>
            </a:r>
            <a:r>
              <a:rPr lang="en-GB" noProof="0" dirty="0"/>
              <a:t> speakers</a:t>
            </a:r>
          </a:p>
          <a:p>
            <a:r>
              <a:rPr lang="en-GB" noProof="0" dirty="0"/>
              <a:t>….which greatly contributes to making the interaction between </a:t>
            </a:r>
            <a:r>
              <a:rPr lang="en-GB" b="1" noProof="0" dirty="0"/>
              <a:t>Gender</a:t>
            </a:r>
            <a:r>
              <a:rPr lang="en-GB" noProof="0" dirty="0"/>
              <a:t> and </a:t>
            </a:r>
            <a:r>
              <a:rPr lang="en-GB" b="1" noProof="0" dirty="0"/>
              <a:t>Audio type </a:t>
            </a:r>
            <a:r>
              <a:rPr lang="en-GB" noProof="0" dirty="0"/>
              <a:t>significant.</a:t>
            </a:r>
          </a:p>
          <a:p>
            <a:endParaRPr lang="en-GB" noProof="0" dirty="0"/>
          </a:p>
          <a:p>
            <a:r>
              <a:rPr lang="en-GB" noProof="0" dirty="0"/>
              <a:t>In addition, </a:t>
            </a:r>
            <a:r>
              <a:rPr lang="en-GB" noProof="0" dirty="0" err="1"/>
              <a:t>DeepFake</a:t>
            </a:r>
            <a:r>
              <a:rPr lang="en-GB" noProof="0" dirty="0"/>
              <a:t> Total rates female </a:t>
            </a:r>
            <a:r>
              <a:rPr lang="en-GB" b="1" noProof="0" dirty="0"/>
              <a:t>originals</a:t>
            </a:r>
            <a:r>
              <a:rPr lang="en-GB" noProof="0" dirty="0"/>
              <a:t> as more fake than the female </a:t>
            </a:r>
            <a:r>
              <a:rPr lang="en-GB" b="1" noProof="0" dirty="0"/>
              <a:t>room-fakes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r>
              <a:rPr lang="en-GB" dirty="0"/>
              <a:t>It should also be noted here </a:t>
            </a:r>
          </a:p>
          <a:p>
            <a:r>
              <a:rPr lang="en-GB" dirty="0"/>
              <a:t>that this high average fakeness assigned to the </a:t>
            </a:r>
            <a:r>
              <a:rPr lang="en-GB" i="1" dirty="0"/>
              <a:t>female</a:t>
            </a:r>
            <a:r>
              <a:rPr lang="en-GB" dirty="0"/>
              <a:t> </a:t>
            </a:r>
            <a:r>
              <a:rPr lang="en-GB" b="1" dirty="0"/>
              <a:t>originals </a:t>
            </a:r>
          </a:p>
          <a:p>
            <a:r>
              <a:rPr lang="en-GB" dirty="0"/>
              <a:t>is </a:t>
            </a:r>
            <a:r>
              <a:rPr lang="en-GB" i="1" dirty="0"/>
              <a:t>mainly</a:t>
            </a:r>
            <a:r>
              <a:rPr lang="en-GB" dirty="0"/>
              <a:t> due to only</a:t>
            </a:r>
            <a:r>
              <a:rPr lang="en-GB" i="1" dirty="0"/>
              <a:t> some </a:t>
            </a:r>
            <a:r>
              <a:rPr lang="en-GB" dirty="0"/>
              <a:t>audios (although from all three female speakers!) </a:t>
            </a:r>
          </a:p>
          <a:p>
            <a:r>
              <a:rPr lang="en-GB" dirty="0"/>
              <a:t>that are classified as fake with a score of almost 100%.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1861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an example audio that was classified as fake with 99.5% accuracy:</a:t>
            </a:r>
          </a:p>
          <a:p>
            <a:endParaRPr lang="en-GB" dirty="0"/>
          </a:p>
          <a:p>
            <a:r>
              <a:rPr lang="en-GB" dirty="0"/>
              <a:t>So far, we have not been able to identify any reliable acoustic-phonetic parameters </a:t>
            </a:r>
          </a:p>
          <a:p>
            <a:r>
              <a:rPr lang="en-GB" dirty="0"/>
              <a:t>that could account for these gross misclassifications.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4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only interpret these results in such a way that DFT takes room reverberation as strong evidence for authenticity.</a:t>
            </a:r>
          </a:p>
          <a:p>
            <a:endParaRPr lang="en-GB" dirty="0"/>
          </a:p>
          <a:p>
            <a:r>
              <a:rPr lang="en-GB" dirty="0"/>
              <a:t>Further, we found that DFT shows a tendency towards false positives, more precisely, that DFT misjudges originals as fakes  -- at least with female voices of our data.</a:t>
            </a:r>
          </a:p>
          <a:p>
            <a:endParaRPr lang="en-GB" dirty="0"/>
          </a:p>
          <a:p>
            <a:r>
              <a:rPr lang="en-GB" dirty="0"/>
              <a:t>This brings us to the conclusion that (at least DFT) is not robust under realistic acoustic transformations…</a:t>
            </a:r>
          </a:p>
          <a:p>
            <a:endParaRPr lang="en-GB" dirty="0"/>
          </a:p>
          <a:p>
            <a:r>
              <a:rPr lang="en-GB" dirty="0"/>
              <a:t>and beyond that to the (rather strong) supposition that room acoustics poses severe problems for anti-spoofing technologies.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71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will talk about our motivation and then explain the approach of our study and then outline of the experimental setup.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Afterwards, Markus will present the key results of our study and lead us into the final discussion.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56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Given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conclude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acoustics</a:t>
            </a:r>
            <a:r>
              <a:rPr lang="de-DE" dirty="0"/>
              <a:t> </a:t>
            </a:r>
            <a:r>
              <a:rPr lang="de-DE" dirty="0" err="1"/>
              <a:t>masks</a:t>
            </a:r>
            <a:r>
              <a:rPr lang="de-DE" dirty="0"/>
              <a:t> </a:t>
            </a:r>
            <a:r>
              <a:rPr lang="de-DE" dirty="0" err="1"/>
              <a:t>deepfake</a:t>
            </a:r>
            <a:r>
              <a:rPr lang="de-DE" dirty="0"/>
              <a:t> </a:t>
            </a:r>
            <a:r>
              <a:rPr lang="de-DE" dirty="0" err="1"/>
              <a:t>traces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that – at least with DFT  -- gender influences misclassification rates.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and that these shortcomings probably are due to </a:t>
            </a:r>
          </a:p>
          <a:p>
            <a:pPr marL="0" indent="0">
              <a:buFontTx/>
              <a:buNone/>
            </a:pPr>
            <a:r>
              <a:rPr lang="en-GB" dirty="0"/>
              <a:t>too small and/or not variable</a:t>
            </a:r>
            <a:r>
              <a:rPr lang="en-GB"/>
              <a:t>, representative </a:t>
            </a:r>
            <a:r>
              <a:rPr lang="en-GB" dirty="0"/>
              <a:t>enough </a:t>
            </a:r>
            <a:r>
              <a:rPr lang="en-GB"/>
              <a:t>training data.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40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18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Here, with 1260 sounds in total, </a:t>
            </a:r>
            <a:r>
              <a:rPr lang="en-US" dirty="0"/>
              <a:t>also the triple interaction </a:t>
            </a:r>
          </a:p>
          <a:p>
            <a:endParaRPr lang="en-US" noProof="0" dirty="0"/>
          </a:p>
          <a:p>
            <a:r>
              <a:rPr lang="en-GB" noProof="0" dirty="0"/>
              <a:t>Audio type x Gender x BP dimension </a:t>
            </a:r>
          </a:p>
          <a:p>
            <a:endParaRPr lang="en-GB" noProof="0" dirty="0"/>
          </a:p>
          <a:p>
            <a:r>
              <a:rPr lang="en-GB" noProof="0" dirty="0"/>
              <a:t>shows (</a:t>
            </a:r>
            <a:r>
              <a:rPr lang="en-US" noProof="0" dirty="0"/>
              <a:t>on </a:t>
            </a:r>
            <a:r>
              <a:rPr lang="en-US" dirty="0"/>
              <a:t>5% error level</a:t>
            </a:r>
            <a:r>
              <a:rPr lang="en-GB" noProof="0" dirty="0"/>
              <a:t>) significant differences (</a:t>
            </a:r>
            <a:r>
              <a:rPr lang="en-GB" noProof="0" dirty="0" err="1"/>
              <a:t>pGG</a:t>
            </a:r>
            <a:r>
              <a:rPr lang="en-GB" noProof="0" dirty="0"/>
              <a:t> = 0.973 %).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7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recent years, AI speech synthesis has advanced rapidly.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highly realistic audio deepfakes can be created that are hardly distinguishable from genuine speech.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poses serious risks not only to communication and information security, but also to public trust in media.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consequence of this is that research into detection systems for such deepfakes has also increased significantly in recent years.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study aims to explore weaknesses of current detection systems, especially when recordings are altered by room reverberation, which represents a realistic attack scenario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0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research relies on three openly accessible components: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BrandDB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(developed at TU Berlin) – which we used for the original speech material.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ElevenLabs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 well-known AI Voice Cloning system)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which we used to generate the synthetic voices and utterances.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Deepfake Total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(developed by the Cognitive Security Technologies department of the Fraunhofer Institute for Applied and Integrated Security) – which is a detection system explicitly created to detect AI-generated speech.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Together, these provide a framework that is both scientifically grounded and practically relevant.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2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BrandDB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corpus contains audios of seven actors (3 female, 3 male, 1 non-binary), who vocally portrayed the five brand personalities established by Aaker in 1997.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seven speakers recorded two German marketing-like slogans, in one formal and one informal version.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Slogans can be translated to English as: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are our customer, we are your brand.” </a:t>
            </a: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actor produced 36 utterances in total – three repetitions for each dimension and address form, plus six utterances in their neutral speaking voice.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recordings were made in a soundproof booth, at a 48 kHz frequency and a 16-bit resolution.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perception study with 79 listeners confirmed that the intended personalities were reliably recognized.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this, the 35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best-case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samples – which represented the most effective realisation of the intended brand personality dimension – were selected as the basis for our analysis and our original audio samples.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9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speaker, we concatenated their full set of 36 utterances from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BrandDB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corpus into one FLAC file to train a voice clone with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ElevenLabs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settings were used, except that “Remove Background noise from audio recording” was disabled, in order to preserve the natural vocal characteristics of the voices like breathing noises, micro-pauses and other fine-grained artifacts.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then used the “Voice Changer” tool with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 Multilingual v2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to reproduce not only the voices but also the speaking styles of the best-case samples.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resulted in 35 dimension-specific deepfake audios.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C3961-1900-1342-BF9B-82C3215CD31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1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illustrate this more clearly, I have brought two short audio examples.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is an original recording from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BrandDB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corpus, and the second is a deepfake version of the same recording, generated with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ElevenLabs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way, if you want to have a further look into the audio files, you can find them on our website. The link is in our paper.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9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simulate real-world acoustics, all samples — originals and fakes — were re-recorded in a typically furnished office room which measures 25 m² and has a ceiling hight of 3 m.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microphone was positioned in front of the loudspeaker at a listener like distance of approximately 2 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conditions were created in that process: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 Reverberation 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cleanly cut audios.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 Reverberation with Pause (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rrp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audios as in condition one but with a 3-second room-filled intro and coda before and after the utterance.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room reverberation was clearly audible, but speaker identity and brand personality remained intact and recognisable.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0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second example, I would like to play you the same original recording as before.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time, you will hear it in the room reverberation condition as well, so you can get a clear impression of how the added room reverberation sounds.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2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-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3">
            <a:extLst>
              <a:ext uri="{FF2B5EF4-FFF2-40B4-BE49-F238E27FC236}">
                <a16:creationId xmlns:a16="http://schemas.microsoft.com/office/drawing/2014/main" id="{9A036687-F2BF-7B4C-A352-6E1D355D12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6479" y="1260572"/>
            <a:ext cx="8885359" cy="3273604"/>
          </a:xfrm>
          <a:custGeom>
            <a:avLst/>
            <a:gdLst>
              <a:gd name="connsiteX0" fmla="*/ 0 w 8328660"/>
              <a:gd name="connsiteY0" fmla="*/ 0 h 3143274"/>
              <a:gd name="connsiteX1" fmla="*/ 8328660 w 8328660"/>
              <a:gd name="connsiteY1" fmla="*/ 0 h 3143274"/>
              <a:gd name="connsiteX2" fmla="*/ 8328660 w 8328660"/>
              <a:gd name="connsiteY2" fmla="*/ 3143274 h 3143274"/>
              <a:gd name="connsiteX3" fmla="*/ 0 w 8328660"/>
              <a:gd name="connsiteY3" fmla="*/ 3143274 h 3143274"/>
              <a:gd name="connsiteX4" fmla="*/ 0 w 8328660"/>
              <a:gd name="connsiteY4" fmla="*/ 0 h 314327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8660 w 8336280"/>
              <a:gd name="connsiteY2" fmla="*/ 374525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1040 w 8336280"/>
              <a:gd name="connsiteY2" fmla="*/ 324233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286029 h 3429303"/>
              <a:gd name="connsiteX1" fmla="*/ 8336280 w 8336280"/>
              <a:gd name="connsiteY1" fmla="*/ 0 h 3429303"/>
              <a:gd name="connsiteX2" fmla="*/ 8321040 w 8336280"/>
              <a:gd name="connsiteY2" fmla="*/ 2926383 h 3429303"/>
              <a:gd name="connsiteX3" fmla="*/ 0 w 8336280"/>
              <a:gd name="connsiteY3" fmla="*/ 3429303 h 3429303"/>
              <a:gd name="connsiteX4" fmla="*/ 0 w 8336280"/>
              <a:gd name="connsiteY4" fmla="*/ 286029 h 3429303"/>
              <a:gd name="connsiteX0" fmla="*/ 0 w 8339997"/>
              <a:gd name="connsiteY0" fmla="*/ 312049 h 3429303"/>
              <a:gd name="connsiteX1" fmla="*/ 8339997 w 8339997"/>
              <a:gd name="connsiteY1" fmla="*/ 0 h 3429303"/>
              <a:gd name="connsiteX2" fmla="*/ 8324757 w 8339997"/>
              <a:gd name="connsiteY2" fmla="*/ 2926383 h 3429303"/>
              <a:gd name="connsiteX3" fmla="*/ 3717 w 8339997"/>
              <a:gd name="connsiteY3" fmla="*/ 3429303 h 3429303"/>
              <a:gd name="connsiteX4" fmla="*/ 0 w 8339997"/>
              <a:gd name="connsiteY4" fmla="*/ 312049 h 3429303"/>
              <a:gd name="connsiteX0" fmla="*/ 0 w 8343172"/>
              <a:gd name="connsiteY0" fmla="*/ 305699 h 3429303"/>
              <a:gd name="connsiteX1" fmla="*/ 8343172 w 8343172"/>
              <a:gd name="connsiteY1" fmla="*/ 0 h 3429303"/>
              <a:gd name="connsiteX2" fmla="*/ 8327932 w 8343172"/>
              <a:gd name="connsiteY2" fmla="*/ 2926383 h 3429303"/>
              <a:gd name="connsiteX3" fmla="*/ 6892 w 8343172"/>
              <a:gd name="connsiteY3" fmla="*/ 3429303 h 3429303"/>
              <a:gd name="connsiteX4" fmla="*/ 0 w 8343172"/>
              <a:gd name="connsiteY4" fmla="*/ 305699 h 3429303"/>
              <a:gd name="connsiteX0" fmla="*/ 0 w 8349522"/>
              <a:gd name="connsiteY0" fmla="*/ 30887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8874 h 3429303"/>
              <a:gd name="connsiteX0" fmla="*/ 0 w 8352697"/>
              <a:gd name="connsiteY0" fmla="*/ 312049 h 3429303"/>
              <a:gd name="connsiteX1" fmla="*/ 8352697 w 8352697"/>
              <a:gd name="connsiteY1" fmla="*/ 0 h 3429303"/>
              <a:gd name="connsiteX2" fmla="*/ 8337457 w 8352697"/>
              <a:gd name="connsiteY2" fmla="*/ 2926383 h 3429303"/>
              <a:gd name="connsiteX3" fmla="*/ 16417 w 8352697"/>
              <a:gd name="connsiteY3" fmla="*/ 3429303 h 3429303"/>
              <a:gd name="connsiteX4" fmla="*/ 0 w 8352697"/>
              <a:gd name="connsiteY4" fmla="*/ 312049 h 3429303"/>
              <a:gd name="connsiteX0" fmla="*/ 0 w 8349522"/>
              <a:gd name="connsiteY0" fmla="*/ 30252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2524 h 3429303"/>
              <a:gd name="connsiteX0" fmla="*/ 0 w 8349522"/>
              <a:gd name="connsiteY0" fmla="*/ 302524 h 3226103"/>
              <a:gd name="connsiteX1" fmla="*/ 8349522 w 8349522"/>
              <a:gd name="connsiteY1" fmla="*/ 0 h 3226103"/>
              <a:gd name="connsiteX2" fmla="*/ 8334282 w 8349522"/>
              <a:gd name="connsiteY2" fmla="*/ 2926383 h 3226103"/>
              <a:gd name="connsiteX3" fmla="*/ 13242 w 8349522"/>
              <a:gd name="connsiteY3" fmla="*/ 3226103 h 3226103"/>
              <a:gd name="connsiteX4" fmla="*/ 0 w 8349522"/>
              <a:gd name="connsiteY4" fmla="*/ 302524 h 3226103"/>
              <a:gd name="connsiteX0" fmla="*/ 0 w 8883911"/>
              <a:gd name="connsiteY0" fmla="*/ 326274 h 3226103"/>
              <a:gd name="connsiteX1" fmla="*/ 8883911 w 8883911"/>
              <a:gd name="connsiteY1" fmla="*/ 0 h 3226103"/>
              <a:gd name="connsiteX2" fmla="*/ 8868671 w 8883911"/>
              <a:gd name="connsiteY2" fmla="*/ 2926383 h 3226103"/>
              <a:gd name="connsiteX3" fmla="*/ 547631 w 8883911"/>
              <a:gd name="connsiteY3" fmla="*/ 3226103 h 3226103"/>
              <a:gd name="connsiteX4" fmla="*/ 0 w 8883911"/>
              <a:gd name="connsiteY4" fmla="*/ 326274 h 3226103"/>
              <a:gd name="connsiteX0" fmla="*/ 0 w 8872036"/>
              <a:gd name="connsiteY0" fmla="*/ 326274 h 3226103"/>
              <a:gd name="connsiteX1" fmla="*/ 8872036 w 8872036"/>
              <a:gd name="connsiteY1" fmla="*/ 0 h 3226103"/>
              <a:gd name="connsiteX2" fmla="*/ 8856796 w 8872036"/>
              <a:gd name="connsiteY2" fmla="*/ 2926383 h 3226103"/>
              <a:gd name="connsiteX3" fmla="*/ 535756 w 8872036"/>
              <a:gd name="connsiteY3" fmla="*/ 3226103 h 3226103"/>
              <a:gd name="connsiteX4" fmla="*/ 0 w 8872036"/>
              <a:gd name="connsiteY4" fmla="*/ 326274 h 3226103"/>
              <a:gd name="connsiteX0" fmla="*/ 34357 w 8906393"/>
              <a:gd name="connsiteY0" fmla="*/ 326274 h 3273604"/>
              <a:gd name="connsiteX1" fmla="*/ 8906393 w 8906393"/>
              <a:gd name="connsiteY1" fmla="*/ 0 h 3273604"/>
              <a:gd name="connsiteX2" fmla="*/ 8891153 w 8906393"/>
              <a:gd name="connsiteY2" fmla="*/ 2926383 h 3273604"/>
              <a:gd name="connsiteX3" fmla="*/ 98 w 8906393"/>
              <a:gd name="connsiteY3" fmla="*/ 3273604 h 3273604"/>
              <a:gd name="connsiteX4" fmla="*/ 34357 w 8906393"/>
              <a:gd name="connsiteY4" fmla="*/ 326274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1367 w 8907662"/>
              <a:gd name="connsiteY3" fmla="*/ 3273604 h 3273604"/>
              <a:gd name="connsiteX4" fmla="*/ 0 w 8907662"/>
              <a:gd name="connsiteY4" fmla="*/ 338149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32591 w 8907662"/>
              <a:gd name="connsiteY3" fmla="*/ 3273604 h 3273604"/>
              <a:gd name="connsiteX4" fmla="*/ 0 w 8907662"/>
              <a:gd name="connsiteY4" fmla="*/ 338149 h 3273604"/>
              <a:gd name="connsiteX0" fmla="*/ 0 w 8885359"/>
              <a:gd name="connsiteY0" fmla="*/ 338149 h 3273604"/>
              <a:gd name="connsiteX1" fmla="*/ 8885359 w 8885359"/>
              <a:gd name="connsiteY1" fmla="*/ 0 h 3273604"/>
              <a:gd name="connsiteX2" fmla="*/ 8870119 w 8885359"/>
              <a:gd name="connsiteY2" fmla="*/ 2926383 h 3273604"/>
              <a:gd name="connsiteX3" fmla="*/ 10288 w 8885359"/>
              <a:gd name="connsiteY3" fmla="*/ 3273604 h 3273604"/>
              <a:gd name="connsiteX4" fmla="*/ 0 w 8885359"/>
              <a:gd name="connsiteY4" fmla="*/ 338149 h 327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5359" h="3273604">
                <a:moveTo>
                  <a:pt x="0" y="338149"/>
                </a:moveTo>
                <a:lnTo>
                  <a:pt x="8885359" y="0"/>
                </a:lnTo>
                <a:lnTo>
                  <a:pt x="8870119" y="2926383"/>
                </a:lnTo>
                <a:lnTo>
                  <a:pt x="10288" y="3273604"/>
                </a:lnTo>
                <a:cubicBezTo>
                  <a:pt x="7991" y="2232403"/>
                  <a:pt x="2297" y="1379350"/>
                  <a:pt x="0" y="338149"/>
                </a:cubicBezTo>
                <a:close/>
              </a:path>
            </a:pathLst>
          </a:custGeom>
          <a:solidFill>
            <a:srgbClr val="434343"/>
          </a:solidFill>
        </p:spPr>
        <p:txBody>
          <a:bodyPr lIns="576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Platzhalter: Bild Titelfolie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18C730E-B3F8-944F-8BC2-E236CE7245E4}"/>
              </a:ext>
            </a:extLst>
          </p:cNvPr>
          <p:cNvSpPr txBox="1"/>
          <p:nvPr userDrawn="1"/>
        </p:nvSpPr>
        <p:spPr>
          <a:xfrm>
            <a:off x="-2031023" y="2620375"/>
            <a:ext cx="2021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Platzhalterbild ersetzen:</a:t>
            </a:r>
            <a:b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löschen und durch neues Bild ersetzen &gt; über Bildformat &gt; Zuschneiden im Rahmen ggf. nachpositionieren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B17960-7FEA-3C44-9F5C-B38F41DF0CD3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V1: Titelfolie mit Bild</a:t>
            </a:r>
          </a:p>
        </p:txBody>
      </p:sp>
    </p:spTree>
    <p:extLst>
      <p:ext uri="{BB962C8B-B14F-4D97-AF65-F5344CB8AC3E}">
        <p14:creationId xmlns:p14="http://schemas.microsoft.com/office/powerpoint/2010/main" val="275691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2146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4546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87891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72259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0211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40704DC-2971-A248-9827-94150E3D8746}"/>
              </a:ext>
            </a:extLst>
          </p:cNvPr>
          <p:cNvSpPr txBox="1"/>
          <p:nvPr userDrawn="1"/>
        </p:nvSpPr>
        <p:spPr>
          <a:xfrm>
            <a:off x="9903" y="-313433"/>
            <a:ext cx="1703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V2: Titelfolie ohne Bild</a:t>
            </a:r>
          </a:p>
        </p:txBody>
      </p:sp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12092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66438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- Bild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9278302A-602E-374F-9D64-8FCFB4DC60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64399"/>
            <a:ext cx="3981600" cy="411120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07DD2921-214D-B547-93DD-EB9D2A99CC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6E90AC2-BC99-614A-AF4F-584EF9915C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27643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19731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3175200"/>
            <a:ext cx="9721850" cy="2124075"/>
          </a:xfrm>
          <a:prstGeom prst="rect">
            <a:avLst/>
          </a:prstGeom>
        </p:spPr>
        <p:txBody>
          <a:bodyPr lIns="0" tIns="0"/>
          <a:lstStyle>
            <a:lvl1pPr marL="2286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buFont typeface="Symbol" pitchFamily="2" charset="2"/>
              <a:buChar char="-"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Aufzählung 1. Ebene Arial Regular 18 </a:t>
            </a:r>
            <a:r>
              <a:rPr lang="de-DE" dirty="0" err="1"/>
              <a:t>pt</a:t>
            </a:r>
            <a:r>
              <a:rPr lang="de-DE" dirty="0"/>
              <a:t>, ZA: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DAAF3EE-A5B2-F647-838D-0DFAACB4D5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37683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>
            <a:extLst>
              <a:ext uri="{FF2B5EF4-FFF2-40B4-BE49-F238E27FC236}">
                <a16:creationId xmlns:a16="http://schemas.microsoft.com/office/drawing/2014/main" id="{55FA8C39-046E-E34F-8E80-7B9D099D72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600" y="1382400"/>
            <a:ext cx="3982945" cy="4093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Arial Regular 18pt, ZA: 24pt 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br>
              <a:rPr lang="de-DE" dirty="0"/>
            </a:br>
            <a:r>
              <a:rPr lang="de-DE" dirty="0"/>
              <a:t>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8BAC5633-896E-0F44-8840-CC87B5BE70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0861" y="1381405"/>
            <a:ext cx="5545139" cy="4093589"/>
          </a:xfrm>
          <a:prstGeom prst="rect">
            <a:avLst/>
          </a:prstGeom>
          <a:solidFill>
            <a:srgbClr val="434343"/>
          </a:solidFill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Platzhalter: Bild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8B97D328-84F0-2C4A-BBAB-1E79CDFE9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rgbClr val="C40D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Arial Regular 24pt, ZA: 28pt</a:t>
            </a:r>
            <a:br>
              <a:rPr lang="de-DE" dirty="0"/>
            </a:br>
            <a:r>
              <a:rPr lang="de-DE" dirty="0"/>
              <a:t>optional 2-zeilig</a:t>
            </a:r>
          </a:p>
        </p:txBody>
      </p:sp>
    </p:spTree>
    <p:extLst>
      <p:ext uri="{BB962C8B-B14F-4D97-AF65-F5344CB8AC3E}">
        <p14:creationId xmlns:p14="http://schemas.microsoft.com/office/powerpoint/2010/main" val="251709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20A730-187A-274D-A0E6-8412686F8775}"/>
              </a:ext>
            </a:extLst>
          </p:cNvPr>
          <p:cNvSpPr txBox="1"/>
          <p:nvPr userDrawn="1"/>
        </p:nvSpPr>
        <p:spPr>
          <a:xfrm>
            <a:off x="12292755" y="5534561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Direkt auf dieser Folie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27D4F0D-9351-B349-8187-43002862F183}"/>
              </a:ext>
            </a:extLst>
          </p:cNvPr>
          <p:cNvSpPr txBox="1"/>
          <p:nvPr userDrawn="1"/>
        </p:nvSpPr>
        <p:spPr>
          <a:xfrm>
            <a:off x="12292755" y="5612990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FA75A-4E02-534F-A661-8216932850DD}"/>
              </a:ext>
            </a:extLst>
          </p:cNvPr>
          <p:cNvSpPr txBox="1"/>
          <p:nvPr userDrawn="1"/>
        </p:nvSpPr>
        <p:spPr>
          <a:xfrm>
            <a:off x="-2243920" y="6474756"/>
            <a:ext cx="22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in Fußzeile ändern: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324515"/>
            <a:ext cx="10015600" cy="2659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Hoppe,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Hacker, Markus Brückl | TUB - Chair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 Communication | ITG Conference on Speech Communication | 25.09.2025</a:t>
            </a: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5" r:id="rId2"/>
    <p:sldLayoutId id="2147483711" r:id="rId3"/>
    <p:sldLayoutId id="214748371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7D4F0D-9351-B349-8187-43002862F183}"/>
              </a:ext>
            </a:extLst>
          </p:cNvPr>
          <p:cNvSpPr txBox="1"/>
          <p:nvPr userDrawn="1"/>
        </p:nvSpPr>
        <p:spPr>
          <a:xfrm>
            <a:off x="12292755" y="5612990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FA75A-4E02-534F-A661-8216932850DD}"/>
              </a:ext>
            </a:extLst>
          </p:cNvPr>
          <p:cNvSpPr txBox="1"/>
          <p:nvPr userDrawn="1"/>
        </p:nvSpPr>
        <p:spPr>
          <a:xfrm>
            <a:off x="-2243920" y="6474756"/>
            <a:ext cx="22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in Fußzeile ändern: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324515"/>
            <a:ext cx="10015600" cy="2659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Hoppe,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Hacker, Markus Brückl | TUB - Chair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 Communication | ITG Conference on Speech Communication | 25.09.2025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solidFill>
            <a:srgbClr val="C40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7D4F0D-9351-B349-8187-43002862F183}"/>
              </a:ext>
            </a:extLst>
          </p:cNvPr>
          <p:cNvSpPr txBox="1"/>
          <p:nvPr userDrawn="1"/>
        </p:nvSpPr>
        <p:spPr>
          <a:xfrm>
            <a:off x="12292755" y="5612990"/>
            <a:ext cx="3102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Folgeseiten – Platzhalter für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Sublogo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ändern: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 &gt; Bild anklicken &gt; Rechtsklick &gt; Bild einfügen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Bild an Rahmen anpassen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Bild anklicken &gt; Bildformat &gt; Zuschneiden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im Dropdown „Einpassen“ wählen &gt; 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ggf. Bild nochmals neu positionieren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1FA75A-4E02-534F-A661-8216932850DD}"/>
              </a:ext>
            </a:extLst>
          </p:cNvPr>
          <p:cNvSpPr txBox="1"/>
          <p:nvPr userDrawn="1"/>
        </p:nvSpPr>
        <p:spPr>
          <a:xfrm>
            <a:off x="-2243920" y="6474756"/>
            <a:ext cx="22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in Fußzeile ändern:</a:t>
            </a:r>
            <a:b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Folienmaster &gt; Nr. 2 bearbeiten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FF88A13-194B-9248-BDFD-1579E6D3EC48}"/>
              </a:ext>
            </a:extLst>
          </p:cNvPr>
          <p:cNvSpPr txBox="1"/>
          <p:nvPr userDrawn="1"/>
        </p:nvSpPr>
        <p:spPr>
          <a:xfrm>
            <a:off x="550800" y="6399924"/>
            <a:ext cx="1074739" cy="190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</a:t>
            </a:r>
            <a:fld id="{675EF3AE-78B3-9641-A88A-C3B5FFA9245E}" type="slidenum">
              <a:rPr lang="de-DE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625600" y="6324515"/>
            <a:ext cx="10015600" cy="2659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Hoppe,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Hacker, Markus Brückl | TUB - Chair </a:t>
            </a: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Speech Communication | ITG Conference on Speech Communication | 25.09.2025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0.png"/><Relationship Id="rId4" Type="http://schemas.openxmlformats.org/officeDocument/2006/relationships/audio" Target="../media/media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8F709F46-8902-044F-BC8E-D41E7551AA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51562" b="7816"/>
          <a:stretch>
            <a:fillRect/>
          </a:stretch>
        </p:blipFill>
        <p:spPr>
          <a:xfrm>
            <a:off x="-6479" y="1260572"/>
            <a:ext cx="8885359" cy="327600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66C600-4B84-5842-B3E8-43C0EE42DEAE}"/>
              </a:ext>
            </a:extLst>
          </p:cNvPr>
          <p:cNvSpPr txBox="1"/>
          <p:nvPr/>
        </p:nvSpPr>
        <p:spPr>
          <a:xfrm>
            <a:off x="550801" y="4973943"/>
            <a:ext cx="1110364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Reverberation Effectively Masks Deepfake Traces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D8A406-EC2B-3942-821D-690FFD0DA113}"/>
              </a:ext>
            </a:extLst>
          </p:cNvPr>
          <p:cNvSpPr txBox="1"/>
          <p:nvPr/>
        </p:nvSpPr>
        <p:spPr>
          <a:xfrm>
            <a:off x="550801" y="6085778"/>
            <a:ext cx="11103643" cy="26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Hoppe, Anabell Hacker, Markus Brückl | TUB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Chair of Speech Communication | ITG Conference on Speech Communication | 25.09.2025</a:t>
            </a:r>
          </a:p>
        </p:txBody>
      </p:sp>
    </p:spTree>
    <p:extLst>
      <p:ext uri="{BB962C8B-B14F-4D97-AF65-F5344CB8AC3E}">
        <p14:creationId xmlns:p14="http://schemas.microsoft.com/office/powerpoint/2010/main" val="66884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879E4-09B5-D1C3-2F1A-D03B15BB6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DF0B1B-1395-CF67-5566-3EF4297214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18982" y="1382400"/>
            <a:ext cx="5283564" cy="4093588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Detector: </a:t>
            </a:r>
            <a:r>
              <a:rPr lang="en-GB" dirty="0" err="1"/>
              <a:t>DeepFake</a:t>
            </a:r>
            <a:r>
              <a:rPr lang="en-GB" dirty="0"/>
              <a:t> Total (DFT)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Input: all six Audio types (o, </a:t>
            </a:r>
            <a:r>
              <a:rPr lang="en-GB" dirty="0" err="1"/>
              <a:t>orr</a:t>
            </a:r>
            <a:r>
              <a:rPr lang="en-GB" dirty="0"/>
              <a:t>, </a:t>
            </a:r>
            <a:r>
              <a:rPr lang="en-GB" dirty="0" err="1"/>
              <a:t>orrp</a:t>
            </a:r>
            <a:r>
              <a:rPr lang="en-GB" dirty="0"/>
              <a:t>, f, </a:t>
            </a:r>
            <a:r>
              <a:rPr lang="en-GB" dirty="0" err="1"/>
              <a:t>frr</a:t>
            </a:r>
            <a:r>
              <a:rPr lang="en-GB" dirty="0"/>
              <a:t>, </a:t>
            </a:r>
            <a:r>
              <a:rPr lang="en-GB" dirty="0" err="1"/>
              <a:t>frrp</a:t>
            </a:r>
            <a:r>
              <a:rPr lang="en-GB" dirty="0"/>
              <a:t>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Output: Fake-O-Meter Score in % (higher = more fake)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Range: 0.0 – 100.0%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1F215DD-47F1-8850-CA6A-C30F792C00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5" r="365"/>
          <a:stretch/>
        </p:blipFill>
        <p:spPr>
          <a:xfrm>
            <a:off x="550861" y="1382400"/>
            <a:ext cx="4098777" cy="4098777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62FCF2-C413-90BC-2724-C2637D8898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Re-Recordings</a:t>
            </a:r>
          </a:p>
        </p:txBody>
      </p:sp>
      <p:pic>
        <p:nvPicPr>
          <p:cNvPr id="3" name="Bildplatzhalter 5">
            <a:extLst>
              <a:ext uri="{FF2B5EF4-FFF2-40B4-BE49-F238E27FC236}">
                <a16:creationId xmlns:a16="http://schemas.microsoft.com/office/drawing/2014/main" id="{676425A7-313D-3C2A-C9FD-7F1135CA58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" r="365"/>
          <a:stretch/>
        </p:blipFill>
        <p:spPr>
          <a:xfrm>
            <a:off x="550860" y="1382400"/>
            <a:ext cx="4098777" cy="4098777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FB5C738-BA0D-B0CB-5C2D-1155F9CC7AA1}"/>
              </a:ext>
            </a:extLst>
          </p:cNvPr>
          <p:cNvSpPr/>
          <p:nvPr/>
        </p:nvSpPr>
        <p:spPr>
          <a:xfrm>
            <a:off x="2820801" y="2751556"/>
            <a:ext cx="465904" cy="9836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F7AF07D-C5B3-C3CE-B4F6-CEED17858F26}"/>
              </a:ext>
            </a:extLst>
          </p:cNvPr>
          <p:cNvSpPr txBox="1"/>
          <p:nvPr/>
        </p:nvSpPr>
        <p:spPr>
          <a:xfrm>
            <a:off x="550801" y="5481177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</a:t>
            </a:r>
            <a:r>
              <a:rPr lang="en-GB" sz="12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Web interface of DFT before and after the upload</a:t>
            </a:r>
          </a:p>
        </p:txBody>
      </p:sp>
    </p:spTree>
    <p:extLst>
      <p:ext uri="{BB962C8B-B14F-4D97-AF65-F5344CB8AC3E}">
        <p14:creationId xmlns:p14="http://schemas.microsoft.com/office/powerpoint/2010/main" val="6096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89A6-2E3D-610C-B6A8-71C974644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5F9AC4-D0BD-232B-15E7-1913AFB2E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3-way ANOVA, saturated model (including all interactions)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Factors: </a:t>
            </a:r>
          </a:p>
          <a:p>
            <a:pPr marL="971550" lvl="1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repeated-measurement: </a:t>
            </a:r>
          </a:p>
          <a:p>
            <a:pPr marL="1428750" lvl="2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Audio type (6 levels: f,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frr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frrp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o,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orr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orrp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grouping: </a:t>
            </a:r>
          </a:p>
          <a:p>
            <a:pPr marL="1428750" lvl="2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Gender (3 levels: d, f, m)</a:t>
            </a:r>
          </a:p>
          <a:p>
            <a:pPr marL="1428750" lvl="2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Brand Personality Dimension (BP dim.) (5 levels: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, ex, co, so, </a:t>
            </a:r>
            <a:r>
              <a:rPr lang="en-GB" sz="1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CA37E9-682B-8F20-E533-BDB49DE5F7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Statistical Methods</a:t>
            </a:r>
          </a:p>
        </p:txBody>
      </p:sp>
    </p:spTree>
    <p:extLst>
      <p:ext uri="{BB962C8B-B14F-4D97-AF65-F5344CB8AC3E}">
        <p14:creationId xmlns:p14="http://schemas.microsoft.com/office/powerpoint/2010/main" val="138207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7BEDA-1FE6-012A-914C-32795026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83C519-9740-39BA-ADCC-59A4DC5E67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Results from the ANOVA</a:t>
            </a:r>
            <a:endParaRPr lang="en-GB" i="1" noProof="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C2FFEF0-BF3D-9775-B134-159A4D60C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23997"/>
              </p:ext>
            </p:extLst>
          </p:nvPr>
        </p:nvGraphicFramePr>
        <p:xfrm>
          <a:off x="546242" y="1347537"/>
          <a:ext cx="1080681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643">
                  <a:extLst>
                    <a:ext uri="{9D8B030D-6E8A-4147-A177-3AD203B41FA5}">
                      <a16:colId xmlns:a16="http://schemas.microsoft.com/office/drawing/2014/main" val="14066633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089363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26363235"/>
                    </a:ext>
                  </a:extLst>
                </a:gridCol>
                <a:gridCol w="1219518">
                  <a:extLst>
                    <a:ext uri="{9D8B030D-6E8A-4147-A177-3AD203B41FA5}">
                      <a16:colId xmlns:a16="http://schemas.microsoft.com/office/drawing/2014/main" val="2595862890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1134825133"/>
                    </a:ext>
                  </a:extLst>
                </a:gridCol>
                <a:gridCol w="1219518">
                  <a:extLst>
                    <a:ext uri="{9D8B030D-6E8A-4147-A177-3AD203B41FA5}">
                      <a16:colId xmlns:a16="http://schemas.microsoft.com/office/drawing/2014/main" val="3392337771"/>
                    </a:ext>
                  </a:extLst>
                </a:gridCol>
                <a:gridCol w="1234504">
                  <a:extLst>
                    <a:ext uri="{9D8B030D-6E8A-4147-A177-3AD203B41FA5}">
                      <a16:colId xmlns:a16="http://schemas.microsoft.com/office/drawing/2014/main" val="32489565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0913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i="1" noProof="0" dirty="0"/>
                        <a:t>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 err="1"/>
                        <a:t>DF</a:t>
                      </a:r>
                      <a:r>
                        <a:rPr lang="en-GB" i="1" baseline="-25000" noProof="0" dirty="0" err="1"/>
                        <a:t>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 err="1"/>
                        <a:t>DF</a:t>
                      </a:r>
                      <a:r>
                        <a:rPr lang="en-GB" i="1" baseline="-25000" noProof="0" dirty="0" err="1"/>
                        <a:t>d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 err="1"/>
                        <a:t>SS</a:t>
                      </a:r>
                      <a:r>
                        <a:rPr lang="en-GB" i="1" baseline="-25000" noProof="0" dirty="0" err="1"/>
                        <a:t>n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 err="1"/>
                        <a:t>SS</a:t>
                      </a:r>
                      <a:r>
                        <a:rPr lang="en-GB" i="1" baseline="-25000" noProof="0" dirty="0" err="1"/>
                        <a:t>d</a:t>
                      </a:r>
                      <a:endParaRPr lang="en-GB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/>
                        <a:t>p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GB" i="1" baseline="30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i="1" baseline="-25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GB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334.11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24575.55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0.1359532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87.37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2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BP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7062.50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24575.55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1.4368953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12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160614.52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52699.96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60.95432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7.938</a:t>
                      </a:r>
                      <a:r>
                        <a:rPr lang="en-GB" noProof="0" dirty="0">
                          <a:latin typeface="+mn-lt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en-GB" baseline="30000" noProof="0" dirty="0">
                          <a:latin typeface="+mn-lt"/>
                          <a:cs typeface="Times New Roman" panose="02020603050405020304" pitchFamily="18" charset="0"/>
                        </a:rPr>
                        <a:t>-27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67.5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61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Gender : BP dim.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9638.45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24575.55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0.9804922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47.89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30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Gender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12934.74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52699.96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2.4544111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69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BP dim.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15719.21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52699.96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1.4913868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41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Gender : BP dim.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15191.71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52699.96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0.7206696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87.80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31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noProof="0" dirty="0">
                          <a:solidFill>
                            <a:schemeClr val="bg1"/>
                          </a:solidFill>
                        </a:rPr>
                        <a:t>Correction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1" noProof="0" dirty="0" err="1">
                          <a:solidFill>
                            <a:schemeClr val="bg1"/>
                          </a:solidFill>
                        </a:rPr>
                        <a:t>GGe</a:t>
                      </a:r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i="1" noProof="0" dirty="0">
                          <a:solidFill>
                            <a:schemeClr val="bg1"/>
                          </a:solidFill>
                        </a:rPr>
                        <a:t>p(</a:t>
                      </a:r>
                      <a:r>
                        <a:rPr lang="en-GB" b="1" i="1" noProof="0" dirty="0" err="1">
                          <a:solidFill>
                            <a:schemeClr val="bg1"/>
                          </a:solidFill>
                        </a:rPr>
                        <a:t>GGe</a:t>
                      </a:r>
                      <a:r>
                        <a:rPr lang="en-GB" b="1" i="1" noProof="0" dirty="0">
                          <a:solidFill>
                            <a:schemeClr val="bg1"/>
                          </a:solidFill>
                        </a:rPr>
                        <a:t>) [%]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i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8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latin typeface="+mn-lt"/>
                        </a:rPr>
                        <a:t>4.329</a:t>
                      </a:r>
                      <a:r>
                        <a:rPr lang="en-GB" noProof="0" dirty="0">
                          <a:latin typeface="+mn-lt"/>
                          <a:cs typeface="Times New Roman" panose="02020603050405020304" pitchFamily="18" charset="0"/>
                        </a:rPr>
                        <a:t>∙10</a:t>
                      </a:r>
                      <a:r>
                        <a:rPr lang="en-GB" baseline="30000" noProof="0" dirty="0">
                          <a:latin typeface="+mn-lt"/>
                          <a:cs typeface="Times New Roman" panose="02020603050405020304" pitchFamily="18" charset="0"/>
                        </a:rPr>
                        <a:t>-14</a:t>
                      </a:r>
                      <a:endParaRPr lang="en-GB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5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Gender : 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0.521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4.323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57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4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6508-3A76-6145-16E4-EEA80875C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D3693D-EC44-A246-F2F0-1007DCD7ED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Means of </a:t>
            </a:r>
            <a:r>
              <a:rPr lang="en-GB" noProof="0" dirty="0" err="1"/>
              <a:t>DeepFake</a:t>
            </a:r>
            <a:r>
              <a:rPr lang="en-GB" noProof="0" dirty="0"/>
              <a:t> Total’s Scores (in %)</a:t>
            </a:r>
            <a:endParaRPr lang="en-GB" i="1" noProof="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59300EA-B5BC-07AD-769C-F33D7D7CF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352246"/>
              </p:ext>
            </p:extLst>
          </p:nvPr>
        </p:nvGraphicFramePr>
        <p:xfrm>
          <a:off x="555867" y="1375163"/>
          <a:ext cx="8128002" cy="436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38397330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52885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1601812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923921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515290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728143890"/>
                    </a:ext>
                  </a:extLst>
                </a:gridCol>
              </a:tblGrid>
              <a:tr h="222043">
                <a:tc>
                  <a:txBody>
                    <a:bodyPr/>
                    <a:lstStyle/>
                    <a:p>
                      <a:r>
                        <a:rPr lang="en-GB" noProof="0" dirty="0"/>
                        <a:t>Audio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FLSD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FLSD 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31236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100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90.6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109.4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649582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100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90.5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109.4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189210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99.8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90.4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109.2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617253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frr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12.4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21.8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3756725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1.9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-7.5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11.3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5551943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23.6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14.2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3019634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frrp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-5.4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13.4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303677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-7.3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11.5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5568467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6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24.9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5698831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o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8.1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-1.3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17.5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036315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31.9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22.5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41.3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476242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1.4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-8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10.8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135528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orr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42.1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32.7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51.5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701459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32.2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22.8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41.6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0167713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35.1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25.7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44.5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9918813"/>
                  </a:ext>
                </a:extLst>
              </a:tr>
              <a:tr h="22204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orrp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d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32.7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23.3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42.1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2162951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f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24.1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14.7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33.5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8664882"/>
                  </a:ext>
                </a:extLst>
              </a:tr>
              <a:tr h="22204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1200" noProof="0" dirty="0">
                          <a:effectLst/>
                        </a:rPr>
                        <a:t>m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15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33.1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23.7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GB" sz="1200" noProof="0" dirty="0">
                          <a:effectLst/>
                        </a:rPr>
                        <a:t>42.5</a:t>
                      </a:r>
                      <a:endParaRPr lang="en-GB" sz="1200" noProof="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85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9ADEE6DB-8176-1640-FA4B-9FF4988537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3"/>
          <a:srcRect l="240" t="1" r="230" b="626"/>
          <a:stretch>
            <a:fillRect/>
          </a:stretch>
        </p:blipFill>
        <p:spPr>
          <a:xfrm>
            <a:off x="555867" y="396545"/>
            <a:ext cx="10630662" cy="515564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E463CA-4429-FC8F-8283-B098F880F4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DF5962B-4C90-E60C-59D2-75EB8B756AD0}"/>
              </a:ext>
            </a:extLst>
          </p:cNvPr>
          <p:cNvSpPr/>
          <p:nvPr/>
        </p:nvSpPr>
        <p:spPr>
          <a:xfrm>
            <a:off x="1704975" y="396545"/>
            <a:ext cx="723900" cy="1289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C93DD-C9FB-5250-3859-337FACF71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A57B0131-4911-9866-300E-17959D74F9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3"/>
          <a:srcRect l="240" t="1" r="230" b="626"/>
          <a:stretch>
            <a:fillRect/>
          </a:stretch>
        </p:blipFill>
        <p:spPr>
          <a:xfrm>
            <a:off x="555867" y="396545"/>
            <a:ext cx="10630662" cy="515564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EEBE15-B899-F307-C9DB-05B59E563B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7ED9B020-28EF-6CCF-9212-81F564AA4987}"/>
              </a:ext>
            </a:extLst>
          </p:cNvPr>
          <p:cNvSpPr/>
          <p:nvPr/>
        </p:nvSpPr>
        <p:spPr>
          <a:xfrm>
            <a:off x="2762250" y="3048000"/>
            <a:ext cx="2857499" cy="1933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71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2CFC1-2CAF-66C4-82B0-63A941976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5983412E-1961-A08D-770F-C0BD71FC66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3"/>
          <a:srcRect l="240" t="1" r="230" b="626"/>
          <a:stretch>
            <a:fillRect/>
          </a:stretch>
        </p:blipFill>
        <p:spPr>
          <a:xfrm>
            <a:off x="555867" y="396545"/>
            <a:ext cx="10630662" cy="515564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AC7229-7E39-C5D4-8116-074BBEF66C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2A8C02B-9C20-5220-5B50-4F3B638275CB}"/>
              </a:ext>
            </a:extLst>
          </p:cNvPr>
          <p:cNvSpPr/>
          <p:nvPr/>
        </p:nvSpPr>
        <p:spPr>
          <a:xfrm>
            <a:off x="7019925" y="2333625"/>
            <a:ext cx="2857499" cy="1933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1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205B-E3F7-77B5-BA87-5CED90AC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Text, Diagramm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5C29F212-DEAC-708B-36E1-DB59285BE9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3"/>
          <a:srcRect l="240" t="1" r="230" b="626"/>
          <a:stretch>
            <a:fillRect/>
          </a:stretch>
        </p:blipFill>
        <p:spPr>
          <a:xfrm>
            <a:off x="555867" y="396545"/>
            <a:ext cx="10630662" cy="515564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7B6596-E68A-A1CC-8E6A-ABA243F6D2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A0DCF2C3-3ED7-0EFD-72C5-C637BB7D268B}"/>
              </a:ext>
            </a:extLst>
          </p:cNvPr>
          <p:cNvSpPr/>
          <p:nvPr/>
        </p:nvSpPr>
        <p:spPr>
          <a:xfrm>
            <a:off x="5972175" y="2682545"/>
            <a:ext cx="723900" cy="1289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7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Audio Examples: Misjudged Female Original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A3412A-F520-1A06-0E63-5CFA49DD1B4E}"/>
              </a:ext>
            </a:extLst>
          </p:cNvPr>
          <p:cNvSpPr txBox="1"/>
          <p:nvPr/>
        </p:nvSpPr>
        <p:spPr>
          <a:xfrm>
            <a:off x="550801" y="4468012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7: Spectrogram of Audio file f3_si_du_2_o.wav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Grafik 5" descr="Ein Bild, das Schwarzweiß, monochrome Fotografie, Schwarz, monochrom enthält.&#10;&#10;KI-generierte Inhalte können fehlerhaft sein.">
            <a:extLst>
              <a:ext uri="{FF2B5EF4-FFF2-40B4-BE49-F238E27FC236}">
                <a16:creationId xmlns:a16="http://schemas.microsoft.com/office/drawing/2014/main" id="{D725DB69-4957-A7D7-41FD-24C5912BF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1" y="2389988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f3_si_du_2">
            <a:hlinkClick r:id="" action="ppaction://media"/>
            <a:extLst>
              <a:ext uri="{FF2B5EF4-FFF2-40B4-BE49-F238E27FC236}">
                <a16:creationId xmlns:a16="http://schemas.microsoft.com/office/drawing/2014/main" id="{7C05A789-D568-A991-FD0F-6CF100707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704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122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D1EE4-21F3-185D-6B97-634859604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E1A9D0-C746-035C-5413-8ECD49207E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DFT interprets room reverberation as strong evidence of authenticity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Severe weakness: DFT seems to show a tendency towards false positives, i.e. misjudges some originals as fake, especially female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detection tools (at least DFT) not robust under realistic acoustic transformations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Room acoustics may systematically undermine anti-spoofing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C9314B-AF81-BBAC-504F-DF64B56FB7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Discussion: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99603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F040-9054-2713-DCD2-F9255BEEF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BDED31-C09C-C45E-E084-8FE0C84D47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Structure of the Presentation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8EA6E7C-71EE-0D52-221E-B82800393C26}"/>
              </a:ext>
            </a:extLst>
          </p:cNvPr>
          <p:cNvSpPr txBox="1">
            <a:spLocks/>
          </p:cNvSpPr>
          <p:nvPr/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4343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Approach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Experimental Setup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Original Audio Files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Generation of Audio Deepfakes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Re-recordings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Detection and Scoring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Statistical 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Findings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Discussion</a:t>
            </a:r>
          </a:p>
          <a:p>
            <a:pPr marL="9715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9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A7AF8-3BA4-7452-73EF-E078F8C7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7B5AF9-462D-3C58-20F0-2496DF14F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Only tested one detector (</a:t>
            </a:r>
            <a:r>
              <a:rPr lang="en-GB" noProof="0" dirty="0" err="1"/>
              <a:t>DeepFake</a:t>
            </a:r>
            <a:r>
              <a:rPr lang="en-GB" noProof="0" dirty="0"/>
              <a:t>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Used only </a:t>
            </a:r>
            <a:r>
              <a:rPr lang="en-GB" noProof="0" dirty="0" err="1"/>
              <a:t>ElevenLabs</a:t>
            </a:r>
            <a:r>
              <a:rPr lang="en-GB" noProof="0" dirty="0"/>
              <a:t>’ “Instant Voice Cloning” – not “Professional Voice Cloning”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Small dataset: only best-case utterances of </a:t>
            </a:r>
            <a:r>
              <a:rPr lang="en-GB" noProof="0" dirty="0" err="1"/>
              <a:t>BrandDB</a:t>
            </a: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DB7547-A8B8-EA32-192F-61BB2A1E7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Discussion: Limitations</a:t>
            </a:r>
          </a:p>
        </p:txBody>
      </p:sp>
    </p:spTree>
    <p:extLst>
      <p:ext uri="{BB962C8B-B14F-4D97-AF65-F5344CB8AC3E}">
        <p14:creationId xmlns:p14="http://schemas.microsoft.com/office/powerpoint/2010/main" val="351108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06DF1-4A3D-35AA-3150-9B50990D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5627D5-5EC5-5985-064F-0234893BE8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/>
              <a:t>Future Work:</a:t>
            </a:r>
          </a:p>
          <a:p>
            <a:pPr lvl="1"/>
            <a:r>
              <a:rPr lang="en-GB" noProof="0" dirty="0"/>
              <a:t>Expand dataset (all </a:t>
            </a:r>
            <a:r>
              <a:rPr lang="en-GB" noProof="0" dirty="0" err="1"/>
              <a:t>BrandDB</a:t>
            </a:r>
            <a:r>
              <a:rPr lang="en-GB" noProof="0" dirty="0"/>
              <a:t> recordings)</a:t>
            </a:r>
          </a:p>
          <a:p>
            <a:pPr lvl="1"/>
            <a:r>
              <a:rPr lang="en-GB" noProof="0" dirty="0"/>
              <a:t>Expand duration of samples</a:t>
            </a:r>
          </a:p>
          <a:p>
            <a:pPr lvl="1"/>
            <a:r>
              <a:rPr lang="en-GB" noProof="0" dirty="0"/>
              <a:t>Test additional detectors</a:t>
            </a:r>
          </a:p>
          <a:p>
            <a:pPr lvl="1"/>
            <a:r>
              <a:rPr lang="en-GB" noProof="0" dirty="0"/>
              <a:t>Investigate “Professional Voice Cloning”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20367F-20C6-C1DA-785D-C7A3DE80C2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Room reverberation masks deepfake traces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Gender influences misclassification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err="1"/>
              <a:t>DeepFake</a:t>
            </a:r>
            <a:r>
              <a:rPr lang="en-GB" noProof="0" dirty="0"/>
              <a:t> Total appears to rely on misleading acoustic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8EF3A4-03F6-F445-9F4F-85463AAB3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Key 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85679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1931960" y="3299436"/>
            <a:ext cx="83280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30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0DA55C-32F8-D140-E13F-B29134B5D926}"/>
              </a:ext>
            </a:extLst>
          </p:cNvPr>
          <p:cNvSpPr txBox="1"/>
          <p:nvPr/>
        </p:nvSpPr>
        <p:spPr>
          <a:xfrm>
            <a:off x="550801" y="6085778"/>
            <a:ext cx="11103643" cy="26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Hoppe, Anabell Hacker, Markus Brückl | TUB 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Chair of Speech Communication | ITG Conference on Speech Communication | 25.09.2025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1BFE2-ECD1-AA72-450A-50891C1F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8D57D7-C5CA-17D4-D3B7-EB40CDD36D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5869" y="5214552"/>
            <a:ext cx="11080264" cy="679622"/>
          </a:xfrm>
        </p:spPr>
        <p:txBody>
          <a:bodyPr anchor="b"/>
          <a:lstStyle/>
          <a:p>
            <a:r>
              <a:rPr lang="en-GB" noProof="0" dirty="0"/>
              <a:t>Means of Deepfake Total’s scores grouped by Audio type and Gender. Error bars are defined by Fisher’s</a:t>
            </a:r>
          </a:p>
          <a:p>
            <a:r>
              <a:rPr lang="en-GB" noProof="0" dirty="0"/>
              <a:t>LSD for an α level of 5% (LSD = 4.58)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5783E0-4503-3644-D966-1F400F62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67" y="163452"/>
            <a:ext cx="9271617" cy="50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DBDE21-4AC1-EB4D-9875-252AE5A899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304E43A-6396-8388-052E-3398C58122C9}"/>
              </a:ext>
            </a:extLst>
          </p:cNvPr>
          <p:cNvSpPr txBox="1">
            <a:spLocks/>
          </p:cNvSpPr>
          <p:nvPr/>
        </p:nvSpPr>
        <p:spPr>
          <a:xfrm>
            <a:off x="550800" y="1371600"/>
            <a:ext cx="9721850" cy="152637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4343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advances in AI speech synthesis → highly realistic audio deepfakes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Threats: trust in media, information security, communication integrity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Need: practical evaluation of detection tools under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realistic acoustic conditions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6572-F3A1-5439-E2FD-BEEB559D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DC3FFD-F934-8ED8-EDAB-9B0D90D3A7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Combine:</a:t>
            </a:r>
          </a:p>
          <a:p>
            <a:pPr marL="971550" lvl="1" indent="-285750"/>
            <a:r>
              <a:rPr lang="en-GB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BrandDB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corpus (actor portrayals of brand personalities)</a:t>
            </a:r>
          </a:p>
          <a:p>
            <a:pPr marL="971550" lvl="1" indent="-285750"/>
            <a:r>
              <a:rPr lang="en-GB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ElevenLabs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AI voice synthesis (cloning of voice and speaking style)</a:t>
            </a:r>
          </a:p>
          <a:p>
            <a:pPr marL="971550" lvl="1" indent="-285750"/>
            <a:r>
              <a:rPr lang="en-GB" sz="18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DeepFake</a:t>
            </a:r>
            <a:r>
              <a:rPr lang="en-GB" sz="1800" b="1" noProof="0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detection tool (web interface)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Test robustness of detection under realistic room reverberation conditions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99EE42-AF43-20B2-5EED-C3B1C8F4E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83021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EE6B1-82FF-E942-9D3C-94C2E6BF7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495A12-33C1-2273-CA57-D7CBF17B7A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00" y="4395537"/>
            <a:ext cx="9721850" cy="903738"/>
          </a:xfrm>
        </p:spPr>
        <p:txBody>
          <a:bodyPr/>
          <a:lstStyle/>
          <a:p>
            <a:r>
              <a:rPr lang="en-GB" i="1" noProof="0" dirty="0"/>
              <a:t>‘Du </a:t>
            </a:r>
            <a:r>
              <a:rPr lang="en-GB" i="1" noProof="0" dirty="0" err="1"/>
              <a:t>bist</a:t>
            </a:r>
            <a:r>
              <a:rPr lang="en-GB" i="1" noProof="0" dirty="0"/>
              <a:t> </a:t>
            </a:r>
            <a:r>
              <a:rPr lang="en-GB" i="1" noProof="0" dirty="0" err="1"/>
              <a:t>unser</a:t>
            </a:r>
            <a:r>
              <a:rPr lang="en-GB" i="1" noProof="0" dirty="0"/>
              <a:t> Kunde, </a:t>
            </a:r>
            <a:r>
              <a:rPr lang="en-GB" i="1" noProof="0" dirty="0" err="1"/>
              <a:t>wir</a:t>
            </a:r>
            <a:r>
              <a:rPr lang="en-GB" i="1" noProof="0" dirty="0"/>
              <a:t> </a:t>
            </a:r>
            <a:r>
              <a:rPr lang="en-GB" i="1" noProof="0" dirty="0" err="1"/>
              <a:t>sind</a:t>
            </a:r>
            <a:r>
              <a:rPr lang="en-GB" i="1" noProof="0" dirty="0"/>
              <a:t> </a:t>
            </a:r>
            <a:r>
              <a:rPr lang="en-GB" i="1" noProof="0" dirty="0" err="1"/>
              <a:t>deine</a:t>
            </a:r>
            <a:r>
              <a:rPr lang="en-GB" i="1" noProof="0" dirty="0"/>
              <a:t> Marke’ (informal)</a:t>
            </a:r>
          </a:p>
          <a:p>
            <a:r>
              <a:rPr lang="en-GB" i="1" noProof="0" dirty="0"/>
              <a:t>‘Sie </a:t>
            </a:r>
            <a:r>
              <a:rPr lang="en-GB" i="1" noProof="0" dirty="0" err="1"/>
              <a:t>sind</a:t>
            </a:r>
            <a:r>
              <a:rPr lang="en-GB" i="1" noProof="0" dirty="0"/>
              <a:t> </a:t>
            </a:r>
            <a:r>
              <a:rPr lang="en-GB" i="1" noProof="0" dirty="0" err="1"/>
              <a:t>unser</a:t>
            </a:r>
            <a:r>
              <a:rPr lang="en-GB" i="1" noProof="0" dirty="0"/>
              <a:t> Kunde, </a:t>
            </a:r>
            <a:r>
              <a:rPr lang="en-GB" i="1" noProof="0" dirty="0" err="1"/>
              <a:t>wir</a:t>
            </a:r>
            <a:r>
              <a:rPr lang="en-GB" i="1" noProof="0" dirty="0"/>
              <a:t> </a:t>
            </a:r>
            <a:r>
              <a:rPr lang="en-GB" i="1" noProof="0" dirty="0" err="1"/>
              <a:t>sind</a:t>
            </a:r>
            <a:r>
              <a:rPr lang="en-GB" i="1" noProof="0" dirty="0"/>
              <a:t> </a:t>
            </a:r>
            <a:r>
              <a:rPr lang="en-GB" i="1" noProof="0" dirty="0" err="1"/>
              <a:t>Ihre</a:t>
            </a:r>
            <a:r>
              <a:rPr lang="en-GB" i="1" noProof="0" dirty="0"/>
              <a:t> Marke’ (formal)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176A9-761A-586A-9257-E3461A3C22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 err="1"/>
              <a:t>BrandDB</a:t>
            </a:r>
            <a:r>
              <a:rPr lang="en-GB" noProof="0" dirty="0"/>
              <a:t> corpus: 7 speakers (3 female, 3 male, 1 non-binary)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5 brand personality dimensions (Aaker</a:t>
            </a:r>
            <a:r>
              <a:rPr lang="en-GB" dirty="0"/>
              <a:t>,</a:t>
            </a:r>
            <a:r>
              <a:rPr lang="en-GB" noProof="0" dirty="0"/>
              <a:t> 1997):</a:t>
            </a:r>
          </a:p>
          <a:p>
            <a:pPr marL="971550" lvl="1" indent="-285750"/>
            <a:r>
              <a:rPr lang="en-GB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Sincerity, Excitement, Competence, Sophistication, Ruggedness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Slogans (German, neutral marketing-like tone)</a:t>
            </a:r>
          </a:p>
          <a:p>
            <a:pPr marL="971550" lvl="1" indent="-285750"/>
            <a:r>
              <a:rPr lang="en-GB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‘You are our customer, we are your brand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Validation: 79 listeners confirmed brand personality perception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‘Best case‘ exemplars </a:t>
            </a:r>
          </a:p>
          <a:p>
            <a:r>
              <a:rPr lang="en-GB" noProof="0" dirty="0"/>
              <a:t>→ Output: 35 dimension-specific original utterances (5 dimensions * 7 Speaker)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E1DF79-2453-C30F-BD90-AC935B309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Original Audio Files</a:t>
            </a:r>
          </a:p>
        </p:txBody>
      </p:sp>
    </p:spTree>
    <p:extLst>
      <p:ext uri="{BB962C8B-B14F-4D97-AF65-F5344CB8AC3E}">
        <p14:creationId xmlns:p14="http://schemas.microsoft.com/office/powerpoint/2010/main" val="31137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734D-A8FC-B1E3-3606-DAC5886F1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61EBFD-1644-5E8D-321F-9F589F7463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Tool: </a:t>
            </a:r>
            <a:r>
              <a:rPr lang="en-GB" noProof="0" dirty="0" err="1"/>
              <a:t>ElevenLabs</a:t>
            </a:r>
            <a:r>
              <a:rPr lang="en-GB" noProof="0" dirty="0"/>
              <a:t> </a:t>
            </a:r>
            <a:r>
              <a:rPr lang="en-GB" i="1" noProof="0" dirty="0"/>
              <a:t>Instant Voice Cloning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Training: 36 utterances per speaker → concatenated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Parameters and settings → Preserved breathing, micro-pauses, neutral artifacts</a:t>
            </a:r>
          </a:p>
          <a:p>
            <a:r>
              <a:rPr lang="en-GB" noProof="0" dirty="0"/>
              <a:t>→ Output: 7 individual Voice Clones</a:t>
            </a:r>
          </a:p>
          <a:p>
            <a:endParaRPr lang="en-GB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Style and Prosody Transfer</a:t>
            </a:r>
          </a:p>
          <a:p>
            <a:pPr marL="971550" lvl="1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Model: </a:t>
            </a:r>
            <a:r>
              <a:rPr lang="en-GB" sz="1800" i="1" noProof="0" dirty="0">
                <a:latin typeface="Arial" panose="020B0604020202020204" pitchFamily="34" charset="0"/>
                <a:cs typeface="Arial" panose="020B0604020202020204" pitchFamily="34" charset="0"/>
              </a:rPr>
              <a:t>Eleven Multilingual v2 </a:t>
            </a:r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(STS)</a:t>
            </a:r>
          </a:p>
          <a:p>
            <a:pPr marL="971550" lvl="1" indent="-285750"/>
            <a:r>
              <a:rPr lang="en-GB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Replicated not only voice timbre but also speaking style</a:t>
            </a:r>
          </a:p>
          <a:p>
            <a:r>
              <a:rPr lang="en-GB" noProof="0" dirty="0"/>
              <a:t>→ Output: 35 dimension-specific synthetic utterances (5 dimensions * 7 Speakers)</a:t>
            </a:r>
          </a:p>
          <a:p>
            <a:pPr marL="285750" indent="-285750"/>
            <a:endParaRPr lang="en-GB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71EC7C-42EB-06CD-D31C-E8F2A77327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Generation of Audio Deepfakes</a:t>
            </a:r>
          </a:p>
        </p:txBody>
      </p:sp>
    </p:spTree>
    <p:extLst>
      <p:ext uri="{BB962C8B-B14F-4D97-AF65-F5344CB8AC3E}">
        <p14:creationId xmlns:p14="http://schemas.microsoft.com/office/powerpoint/2010/main" val="107532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Audio Examples: Original vs. Fake</a:t>
            </a:r>
          </a:p>
        </p:txBody>
      </p:sp>
      <p:pic>
        <p:nvPicPr>
          <p:cNvPr id="11" name="m1_co_sie_3">
            <a:hlinkClick r:id="" action="ppaction://media"/>
            <a:extLst>
              <a:ext uri="{FF2B5EF4-FFF2-40B4-BE49-F238E27FC236}">
                <a16:creationId xmlns:a16="http://schemas.microsoft.com/office/drawing/2014/main" id="{6CA25F13-E19E-7AF4-D2F2-D5877458E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7040" y="2152825"/>
            <a:ext cx="406400" cy="40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m1_co_sie_3_fake">
            <a:hlinkClick r:id="" action="ppaction://media"/>
            <a:extLst>
              <a:ext uri="{FF2B5EF4-FFF2-40B4-BE49-F238E27FC236}">
                <a16:creationId xmlns:a16="http://schemas.microsoft.com/office/drawing/2014/main" id="{B29DBAAD-DA5F-E5C7-2C24-92DA01BDC6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7040" y="4478276"/>
            <a:ext cx="406400" cy="4064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4AF9D75D-F3A5-2D68-7039-AD348E76F740}"/>
              </a:ext>
            </a:extLst>
          </p:cNvPr>
          <p:cNvSpPr txBox="1"/>
          <p:nvPr/>
        </p:nvSpPr>
        <p:spPr>
          <a:xfrm>
            <a:off x="550800" y="3338145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1: Spectrogram of Audio file m1_co_sie_3_o.wav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B48632-2991-0E26-169F-DFE8DA1CB82E}"/>
              </a:ext>
            </a:extLst>
          </p:cNvPr>
          <p:cNvSpPr txBox="1"/>
          <p:nvPr/>
        </p:nvSpPr>
        <p:spPr>
          <a:xfrm>
            <a:off x="550800" y="5671464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2: Spectrogram of Audio file m1_co_sie_3_f.wav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Grafik 2" descr="Ein Bild, das Schwarzweiß, Schwarz, monochrome Fotografie, Baum enthält.&#10;&#10;KI-generierte Inhalte können fehlerhaft sein.">
            <a:extLst>
              <a:ext uri="{FF2B5EF4-FFF2-40B4-BE49-F238E27FC236}">
                <a16:creationId xmlns:a16="http://schemas.microsoft.com/office/drawing/2014/main" id="{CF7C44F3-EAC3-93E1-325A-597D6FA1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01" y="126012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 descr="Ein Bild, das Schwarzweiß, Schwarz, monochrom, monochrome Fotografie enthält.&#10;&#10;KI-generierte Inhalte können fehlerhaft sein.">
            <a:extLst>
              <a:ext uri="{FF2B5EF4-FFF2-40B4-BE49-F238E27FC236}">
                <a16:creationId xmlns:a16="http://schemas.microsoft.com/office/drawing/2014/main" id="{09147815-C9A5-5D5D-2D64-13D661AB6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00" y="3587970"/>
            <a:ext cx="8316975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35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48485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FF2F4EC-C20B-1E43-BE9F-59A8585619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56774" y="1382400"/>
            <a:ext cx="5045771" cy="4093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Office room: 25m², 3m ceiling hight, furnished → natural reverberation and absorption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dirty="0"/>
              <a:t>Playback: Studio monitor (Tannoy Reveal Active)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dirty="0"/>
              <a:t>Recording: Microphone (AKG C414 XLII), listener-like position ~ 2m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GB" dirty="0"/>
              <a:t>Conditions:</a:t>
            </a:r>
          </a:p>
          <a:p>
            <a:pPr marL="741600" lvl="3" indent="-28440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Room Reverberation (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cleanly cut recordings</a:t>
            </a:r>
          </a:p>
          <a:p>
            <a:pPr marL="741600" lvl="3" indent="-284400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Room Reverberation with Pause (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rrp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recordings with 3s room-filled intro and coda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7ADB42EE-10CB-C796-8F45-14CF09090C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-148" b="130"/>
          <a:stretch>
            <a:fillRect/>
          </a:stretch>
        </p:blipFill>
        <p:spPr>
          <a:xfrm>
            <a:off x="550862" y="1377030"/>
            <a:ext cx="4317896" cy="4093589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0188BC-6CD0-AD4B-A4FB-7A918BB1E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Re-recordings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F09048A-A6CC-B3E7-283A-43BF5E340F3C}"/>
              </a:ext>
            </a:extLst>
          </p:cNvPr>
          <p:cNvSpPr/>
          <p:nvPr/>
        </p:nvSpPr>
        <p:spPr>
          <a:xfrm>
            <a:off x="2919458" y="3415805"/>
            <a:ext cx="168720" cy="168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B4B3E27-CC32-93CC-3FCC-C82A7777CA72}"/>
              </a:ext>
            </a:extLst>
          </p:cNvPr>
          <p:cNvCxnSpPr>
            <a:cxnSpLocks/>
          </p:cNvCxnSpPr>
          <p:nvPr/>
        </p:nvCxnSpPr>
        <p:spPr>
          <a:xfrm>
            <a:off x="1338349" y="3263252"/>
            <a:ext cx="1521229" cy="236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teraktive Schaltfläche: Sound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5A06C82-BBD6-4041-AB87-C5C8CE26C686}"/>
              </a:ext>
            </a:extLst>
          </p:cNvPr>
          <p:cNvSpPr/>
          <p:nvPr/>
        </p:nvSpPr>
        <p:spPr>
          <a:xfrm>
            <a:off x="814648" y="3100428"/>
            <a:ext cx="463821" cy="315377"/>
          </a:xfrm>
          <a:prstGeom prst="actionButtonSou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A77B5A-6BC4-C1BA-B8A6-15F08350E081}"/>
              </a:ext>
            </a:extLst>
          </p:cNvPr>
          <p:cNvSpPr txBox="1"/>
          <p:nvPr/>
        </p:nvSpPr>
        <p:spPr>
          <a:xfrm>
            <a:off x="548864" y="5480970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3: Layout of the office room for the Re-Recordings</a:t>
            </a:r>
          </a:p>
        </p:txBody>
      </p:sp>
    </p:spTree>
    <p:extLst>
      <p:ext uri="{BB962C8B-B14F-4D97-AF65-F5344CB8AC3E}">
        <p14:creationId xmlns:p14="http://schemas.microsoft.com/office/powerpoint/2010/main" val="251848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31C619-DD1A-DB8E-BEC3-8D1BCE06CF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Audio Examples: Original vs. Original (</a:t>
            </a:r>
            <a:r>
              <a:rPr lang="en-GB" noProof="0" dirty="0" err="1"/>
              <a:t>rr</a:t>
            </a:r>
            <a:r>
              <a:rPr lang="en-GB" noProof="0" dirty="0"/>
              <a:t>)</a:t>
            </a:r>
          </a:p>
        </p:txBody>
      </p:sp>
      <p:pic>
        <p:nvPicPr>
          <p:cNvPr id="11" name="m1_co_sie_3">
            <a:hlinkClick r:id="" action="ppaction://media"/>
            <a:extLst>
              <a:ext uri="{FF2B5EF4-FFF2-40B4-BE49-F238E27FC236}">
                <a16:creationId xmlns:a16="http://schemas.microsoft.com/office/drawing/2014/main" id="{6CA25F13-E19E-7AF4-D2F2-D5877458E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7040" y="2152825"/>
            <a:ext cx="406400" cy="4064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m1_co_orig_0sek">
            <a:hlinkClick r:id="" action="ppaction://media"/>
            <a:extLst>
              <a:ext uri="{FF2B5EF4-FFF2-40B4-BE49-F238E27FC236}">
                <a16:creationId xmlns:a16="http://schemas.microsoft.com/office/drawing/2014/main" id="{F1D253B8-E29F-F834-D96E-5B9F20B47B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7040" y="4478276"/>
            <a:ext cx="406400" cy="406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3FFF87F-0944-C4BB-2732-CD96499E1543}"/>
              </a:ext>
            </a:extLst>
          </p:cNvPr>
          <p:cNvSpPr txBox="1"/>
          <p:nvPr/>
        </p:nvSpPr>
        <p:spPr>
          <a:xfrm>
            <a:off x="555867" y="5669485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5: Spectrogram of Audio file m1_co_sie_3_orr.wav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Grafik 2" descr="Ein Bild, das Schwarzweiß, Schwarz, monochrome Fotografie, Baum enthält.&#10;&#10;KI-generierte Inhalte können fehlerhaft sein.">
            <a:extLst>
              <a:ext uri="{FF2B5EF4-FFF2-40B4-BE49-F238E27FC236}">
                <a16:creationId xmlns:a16="http://schemas.microsoft.com/office/drawing/2014/main" id="{6F78097C-CD0A-BB0C-37A2-8C47D57B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01" y="126012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 descr="Ein Bild, das Schwarzweiß, monochrom, Schwarz, monochrome Fotografie enthält.&#10;&#10;KI-generierte Inhalte können fehlerhaft sein.">
            <a:extLst>
              <a:ext uri="{FF2B5EF4-FFF2-40B4-BE49-F238E27FC236}">
                <a16:creationId xmlns:a16="http://schemas.microsoft.com/office/drawing/2014/main" id="{11BA8622-1254-179A-AC84-6DFE2456C6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867" y="3591461"/>
            <a:ext cx="8316974" cy="2078024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AFCB12-EE2D-C086-8A53-268903CF7924}"/>
              </a:ext>
            </a:extLst>
          </p:cNvPr>
          <p:cNvSpPr txBox="1"/>
          <p:nvPr/>
        </p:nvSpPr>
        <p:spPr>
          <a:xfrm>
            <a:off x="550800" y="3338145"/>
            <a:ext cx="473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Figure 4: Spectrogram of Audio file m1_co_sie_3_o.wav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Praat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890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4A2A0730-D474-B642-9EC8-245B2B7F7B17}"/>
    </a:ext>
  </a:extLst>
</a:theme>
</file>

<file path=ppt/theme/theme2.xml><?xml version="1.0" encoding="utf-8"?>
<a:theme xmlns:a="http://schemas.openxmlformats.org/drawingml/2006/main" name="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3.xml><?xml version="1.0" encoding="utf-8"?>
<a:theme xmlns:a="http://schemas.openxmlformats.org/drawingml/2006/main" name="1_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4.xml><?xml version="1.0" encoding="utf-8"?>
<a:theme xmlns:a="http://schemas.openxmlformats.org/drawingml/2006/main" name="2_Master für Folgeseiten">
  <a:themeElements>
    <a:clrScheme name="TU Berlin 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F5D8605-2613-D24D-AB7D-44425CE5E9EB}" vid="{6D2ACD7B-51E4-3F4D-A883-FB2A0ECC7C66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TU-Berlin-Praesentation-Master-einfarbig-Rot</Template>
  <TotalTime>0</TotalTime>
  <Words>2737</Words>
  <Application>Microsoft Office PowerPoint</Application>
  <PresentationFormat>Breitbild</PresentationFormat>
  <Paragraphs>418</Paragraphs>
  <Slides>23</Slides>
  <Notes>22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Liberation Sans</vt:lpstr>
      <vt:lpstr>Symbol</vt:lpstr>
      <vt:lpstr>Times New Roman</vt:lpstr>
      <vt:lpstr>Titelfolien zur Auswahl</vt:lpstr>
      <vt:lpstr>Master für Folgeseiten</vt:lpstr>
      <vt:lpstr>1_Master für Folgeseiten</vt:lpstr>
      <vt:lpstr>2_Master für Folgeseiten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kontakt.hoppe@gmail.com</dc:creator>
  <cp:lastModifiedBy>TU-Pseudonym 9235850552605311</cp:lastModifiedBy>
  <cp:revision>95</cp:revision>
  <cp:lastPrinted>2021-03-24T16:10:50Z</cp:lastPrinted>
  <dcterms:created xsi:type="dcterms:W3CDTF">2025-09-16T08:59:33Z</dcterms:created>
  <dcterms:modified xsi:type="dcterms:W3CDTF">2025-09-25T12:37:18Z</dcterms:modified>
</cp:coreProperties>
</file>